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.jpg" ContentType="image/jpg"/>
  <Override PartName="/ppt/media/image16.jpg" ContentType="image/jpg"/>
  <Override PartName="/ppt/media/image3.jpg" ContentType="image/jpg"/>
  <Override PartName="/ppt/media/image8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61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5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loria_deck/assets/lentils_full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49440" y="0"/>
            <a:ext cx="52395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309360" y="0"/>
            <a:ext cx="640080" cy="68580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  <p:txBody>
          <a:bodyPr/>
          <a:p/>
        </p:txBody>
      </p:sp>
      <p:pic>
        <p:nvPicPr>
          <p:cNvPr id="4" name="Image 1" descr="/home/claude/daloria_deck/assets/logo_emble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48640"/>
            <a:ext cx="960120" cy="109728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640080" y="1783080"/>
            <a:ext cx="3977640" cy="384048"/>
          </a:xfrm>
          <a:prstGeom prst="roundRect">
            <a:avLst>
              <a:gd name="adj" fmla="val 500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6" name="Text 2"/>
          <p:cNvSpPr/>
          <p:nvPr/>
        </p:nvSpPr>
        <p:spPr>
          <a:xfrm>
            <a:off x="640080" y="178308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kern="0" spc="1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ТОО «TURAN AGRO» · КАЗАХСТАН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594360" y="228600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0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Daloria</a:t>
            </a:r>
            <a:endParaRPr lang="en-US" sz="6200" dirty="0"/>
          </a:p>
        </p:txBody>
      </p:sp>
      <p:sp>
        <p:nvSpPr>
          <p:cNvPr id="8" name="Text 4"/>
          <p:cNvSpPr/>
          <p:nvPr/>
        </p:nvSpPr>
        <p:spPr>
          <a:xfrm>
            <a:off x="640080" y="3456432"/>
            <a:ext cx="5577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B829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Экспортёр чечевицы из Казахстана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640080" y="411480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переработки до вашего склада: собственное производство, стабильное качество, полный экспортный пакет.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640080" y="5349240"/>
            <a:ext cx="5394960" cy="10973"/>
          </a:xfrm>
          <a:prstGeom prst="rect">
            <a:avLst/>
          </a:prstGeom>
          <a:solidFill>
            <a:srgbClr val="E7DCC9"/>
          </a:solidFill>
          <a:ln/>
        </p:spPr>
        <p:txBody>
          <a:bodyPr/>
          <a:p/>
        </p:txBody>
      </p:sp>
      <p:sp>
        <p:nvSpPr>
          <p:cNvPr id="11" name="Text 7"/>
          <p:cNvSpPr/>
          <p:nvPr/>
        </p:nvSpPr>
        <p:spPr>
          <a:xfrm>
            <a:off x="640080" y="5577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2000 т/мес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640080" y="5961888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мощность переработки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2468880" y="5577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 мес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2468880" y="5961888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 годности продукции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4297680" y="5577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EXW/FCA/FOB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4297680" y="5961888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условия поставки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loria_deck/assets/packaging_clean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402336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262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480560" y="896112"/>
            <a:ext cx="7040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Производственная площадка полного цикла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26280" y="1783080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Daloria, торговая марка ТОО «Turan Agro», казахстанского предприятия по очистке, калибровке и переработке чечевицы. Собственная инфраструктура позволяет контролировать весь производственный цикл от приёмки сырья до отгрузки готовой продукции.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4526280" y="3063240"/>
            <a:ext cx="512064" cy="512064"/>
          </a:xfrm>
          <a:prstGeom prst="ellipse">
            <a:avLst/>
          </a:prstGeom>
          <a:solidFill>
            <a:srgbClr val="F3E9D8"/>
          </a:solidFill>
          <a:ln/>
        </p:spPr>
        <p:txBody>
          <a:bodyPr/>
          <a:p/>
        </p:txBody>
      </p:sp>
      <p:pic>
        <p:nvPicPr>
          <p:cNvPr id="7" name="Image 1" descr="/home/claude/daloria_deck/assets/icons/gauge_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6" y="3191256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75504" y="3044952"/>
            <a:ext cx="6217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2000  </a:t>
            </a:r>
            <a:r>
              <a:rPr lang="en-US" sz="1250" dirty="0">
                <a:solidFill>
                  <a:srgbClr val="8A7A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тонн в месяц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5175504" y="3392424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Собственная мощность переработки без посредников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4526280" y="4114800"/>
            <a:ext cx="512064" cy="512064"/>
          </a:xfrm>
          <a:prstGeom prst="ellipse">
            <a:avLst/>
          </a:prstGeom>
          <a:solidFill>
            <a:srgbClr val="F3E9D8"/>
          </a:solidFill>
          <a:ln/>
        </p:spPr>
        <p:txBody>
          <a:bodyPr/>
          <a:p/>
        </p:txBody>
      </p:sp>
      <p:pic>
        <p:nvPicPr>
          <p:cNvPr id="11" name="Image 2" descr="/home/claude/daloria_deck/assets/icons/layers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296" y="4242816"/>
            <a:ext cx="256032" cy="2560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75504" y="4096512"/>
            <a:ext cx="6217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 </a:t>
            </a:r>
            <a:r>
              <a:rPr lang="en-US" sz="1250" dirty="0">
                <a:solidFill>
                  <a:srgbClr val="8A7A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формата продукции</a:t>
            </a:r>
            <a:endParaRPr lang="en-US" sz="2000" dirty="0"/>
          </a:p>
        </p:txBody>
      </p:sp>
      <p:sp>
        <p:nvSpPr>
          <p:cNvPr id="13" name="Text 8"/>
          <p:cNvSpPr/>
          <p:nvPr/>
        </p:nvSpPr>
        <p:spPr>
          <a:xfrm>
            <a:off x="5175504" y="4443984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Цельная и колотая чечевица на одной площадке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4526280" y="5166360"/>
            <a:ext cx="512064" cy="512064"/>
          </a:xfrm>
          <a:prstGeom prst="ellipse">
            <a:avLst/>
          </a:prstGeom>
          <a:solidFill>
            <a:srgbClr val="F3E9D8"/>
          </a:solidFill>
          <a:ln/>
        </p:spPr>
        <p:txBody>
          <a:bodyPr/>
          <a:p/>
        </p:txBody>
      </p:sp>
      <p:pic>
        <p:nvPicPr>
          <p:cNvPr id="15" name="Image 3" descr="/home/claude/daloria_deck/assets/icons/calendar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296" y="5294376"/>
            <a:ext cx="256032" cy="25603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75504" y="5148072"/>
            <a:ext cx="6217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  </a:t>
            </a:r>
            <a:r>
              <a:rPr lang="en-US" sz="1250" dirty="0">
                <a:solidFill>
                  <a:srgbClr val="8A7A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мес. срок годности</a:t>
            </a:r>
            <a:endParaRPr lang="en-US" sz="2000" dirty="0"/>
          </a:p>
        </p:txBody>
      </p:sp>
      <p:sp>
        <p:nvSpPr>
          <p:cNvPr id="17" name="Text 11"/>
          <p:cNvSpPr/>
          <p:nvPr/>
        </p:nvSpPr>
        <p:spPr>
          <a:xfrm>
            <a:off x="5175504" y="5495544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Готовая продукция хранится на складе до отгрузки</a:t>
            </a:r>
            <a:endParaRPr lang="en-US" sz="1050" dirty="0"/>
          </a:p>
        </p:txBody>
      </p:sp>
      <p:sp>
        <p:nvSpPr>
          <p:cNvPr id="18" name="Text 12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ПРОДУКЦИЯ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6868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Два SKU: два рыночных сегмента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Продукция Daloria охватывает премиальный сегмент розничной фасовки и промышленное применение в готовых смесях и кулинарных продуктах.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120640" cy="3977640"/>
          </a:xfrm>
          <a:prstGeom prst="roundRect">
            <a:avLst>
              <a:gd name="adj" fmla="val 2069"/>
            </a:avLst>
          </a:prstGeom>
          <a:solidFill>
            <a:srgbClr val="F3E9D8"/>
          </a:solidFill>
          <a:ln/>
        </p:spPr>
        <p:txBody>
          <a:bodyPr/>
          <a:p/>
        </p:txBody>
      </p:sp>
      <p:pic>
        <p:nvPicPr>
          <p:cNvPr id="6" name="Image 0" descr="/home/claude/daloria_deck/assets/lentils_closeu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5840" y="2331720"/>
            <a:ext cx="1417320" cy="1417320"/>
          </a:xfrm>
          <a:prstGeom prst="ellipse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331720"/>
            <a:ext cx="1417320" cy="1417320"/>
          </a:xfrm>
          <a:prstGeom prst="ellipse">
            <a:avLst/>
          </a:prstGeom>
          <a:ln w="28575">
            <a:solidFill>
              <a:srgbClr val="B8291B"/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2697480" y="2313432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Цельная чечевица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697480" y="301752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WHOLE, FOOTBALL GRADE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1005840" y="4050792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Калибр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566160" y="40507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мм · 95,5%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1005840" y="4379976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005840" y="4453128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Влажность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566160" y="445312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12,5%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1005840" y="4782312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005840" y="4855464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Половинки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3566160" y="4855464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3,34%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1005840" y="5184648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005840" y="525780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Зерновая примесь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3566160" y="525780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0,7%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1005840" y="5321808"/>
            <a:ext cx="43891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1143000" y="5321808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розничной фасовки и премиальных тендерных лотов.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217920" y="1965960"/>
            <a:ext cx="5120640" cy="3977640"/>
          </a:xfrm>
          <a:prstGeom prst="roundRect">
            <a:avLst>
              <a:gd name="adj" fmla="val 2069"/>
            </a:avLst>
          </a:prstGeom>
          <a:solidFill>
            <a:srgbClr val="F3E9D8"/>
          </a:solidFill>
          <a:ln/>
        </p:spPr>
        <p:txBody>
          <a:bodyPr/>
          <a:p/>
        </p:txBody>
      </p:sp>
      <p:pic>
        <p:nvPicPr>
          <p:cNvPr id="24" name="Image 1" descr="/home/claude/daloria_deck/assets/lentils_split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583680" y="2331720"/>
            <a:ext cx="1417320" cy="1417320"/>
          </a:xfrm>
          <a:prstGeom prst="ellipse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6583680" y="2331720"/>
            <a:ext cx="1417320" cy="1417320"/>
          </a:xfrm>
          <a:prstGeom prst="ellipse">
            <a:avLst/>
          </a:prstGeom>
          <a:ln w="28575">
            <a:solidFill>
              <a:srgbClr val="3C7A44"/>
            </a:solidFill>
            <a:prstDash val="solid"/>
          </a:ln>
        </p:spPr>
        <p:txBody>
          <a:bodyPr/>
          <a:p/>
        </p:txBody>
      </p:sp>
      <p:sp>
        <p:nvSpPr>
          <p:cNvPr id="26" name="Text 22"/>
          <p:cNvSpPr/>
          <p:nvPr/>
        </p:nvSpPr>
        <p:spPr>
          <a:xfrm>
            <a:off x="8275320" y="2313432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Колотая чечевица</a:t>
            </a:r>
            <a:endParaRPr lang="en-US" sz="1800" dirty="0"/>
          </a:p>
        </p:txBody>
      </p:sp>
      <p:sp>
        <p:nvSpPr>
          <p:cNvPr id="27" name="Text 23"/>
          <p:cNvSpPr/>
          <p:nvPr/>
        </p:nvSpPr>
        <p:spPr>
          <a:xfrm>
            <a:off x="8275320" y="301752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3C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</a:t>
            </a:r>
            <a:endParaRPr lang="en-US" sz="950" dirty="0"/>
          </a:p>
        </p:txBody>
      </p:sp>
      <p:sp>
        <p:nvSpPr>
          <p:cNvPr id="28" name="Text 24"/>
          <p:cNvSpPr/>
          <p:nvPr/>
        </p:nvSpPr>
        <p:spPr>
          <a:xfrm>
            <a:off x="6583680" y="4050792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Калибр</a:t>
            </a:r>
            <a:endParaRPr lang="en-US" sz="1200" dirty="0"/>
          </a:p>
        </p:txBody>
      </p:sp>
      <p:sp>
        <p:nvSpPr>
          <p:cNvPr id="29" name="Text 25"/>
          <p:cNvSpPr/>
          <p:nvPr/>
        </p:nvSpPr>
        <p:spPr>
          <a:xfrm>
            <a:off x="9144000" y="40507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2,5 мм</a:t>
            </a:r>
            <a:endParaRPr lang="en-US" sz="1350" dirty="0"/>
          </a:p>
        </p:txBody>
      </p:sp>
      <p:sp>
        <p:nvSpPr>
          <p:cNvPr id="30" name="Shape 26"/>
          <p:cNvSpPr/>
          <p:nvPr/>
        </p:nvSpPr>
        <p:spPr>
          <a:xfrm>
            <a:off x="6583680" y="4379976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31" name="Text 27"/>
          <p:cNvSpPr/>
          <p:nvPr/>
        </p:nvSpPr>
        <p:spPr>
          <a:xfrm>
            <a:off x="6583680" y="4453128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Влажность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9144000" y="445312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12,5%</a:t>
            </a:r>
            <a:endParaRPr lang="en-US" sz="1350" dirty="0"/>
          </a:p>
        </p:txBody>
      </p:sp>
      <p:sp>
        <p:nvSpPr>
          <p:cNvPr id="33" name="Shape 29"/>
          <p:cNvSpPr/>
          <p:nvPr/>
        </p:nvSpPr>
        <p:spPr>
          <a:xfrm>
            <a:off x="6583680" y="4782312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34" name="Text 30"/>
          <p:cNvSpPr/>
          <p:nvPr/>
        </p:nvSpPr>
        <p:spPr>
          <a:xfrm>
            <a:off x="6583680" y="4855464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Сорная примесь</a:t>
            </a:r>
            <a:endParaRPr lang="en-US" sz="1200" dirty="0"/>
          </a:p>
        </p:txBody>
      </p:sp>
      <p:sp>
        <p:nvSpPr>
          <p:cNvPr id="35" name="Text 31"/>
          <p:cNvSpPr/>
          <p:nvPr/>
        </p:nvSpPr>
        <p:spPr>
          <a:xfrm>
            <a:off x="9144000" y="4855464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0,02%</a:t>
            </a:r>
            <a:endParaRPr lang="en-US" sz="1350" dirty="0"/>
          </a:p>
        </p:txBody>
      </p:sp>
      <p:sp>
        <p:nvSpPr>
          <p:cNvPr id="36" name="Shape 32"/>
          <p:cNvSpPr/>
          <p:nvPr/>
        </p:nvSpPr>
        <p:spPr>
          <a:xfrm>
            <a:off x="6583680" y="5184648"/>
            <a:ext cx="438912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37" name="Text 33"/>
          <p:cNvSpPr/>
          <p:nvPr/>
        </p:nvSpPr>
        <p:spPr>
          <a:xfrm>
            <a:off x="6583680" y="525780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Зерновая примесь</a:t>
            </a:r>
            <a:endParaRPr lang="en-US" sz="1200" dirty="0"/>
          </a:p>
        </p:txBody>
      </p:sp>
      <p:sp>
        <p:nvSpPr>
          <p:cNvPr id="38" name="Text 34"/>
          <p:cNvSpPr/>
          <p:nvPr/>
        </p:nvSpPr>
        <p:spPr>
          <a:xfrm>
            <a:off x="9144000" y="525780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7,6%</a:t>
            </a:r>
            <a:endParaRPr lang="en-US" sz="1350" dirty="0"/>
          </a:p>
        </p:txBody>
      </p:sp>
      <p:sp>
        <p:nvSpPr>
          <p:cNvPr id="39" name="Shape 35"/>
          <p:cNvSpPr/>
          <p:nvPr/>
        </p:nvSpPr>
        <p:spPr>
          <a:xfrm>
            <a:off x="6583680" y="5321808"/>
            <a:ext cx="4389120" cy="438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0" name="Text 36"/>
          <p:cNvSpPr/>
          <p:nvPr/>
        </p:nvSpPr>
        <p:spPr>
          <a:xfrm>
            <a:off x="6720840" y="5321808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готовых смесей, супов и розничных полок.</a:t>
            </a:r>
            <a:endParaRPr lang="en-US" sz="1000" dirty="0"/>
          </a:p>
        </p:txBody>
      </p:sp>
      <p:sp>
        <p:nvSpPr>
          <p:cNvPr id="41" name="Text 37"/>
          <p:cNvSpPr/>
          <p:nvPr/>
        </p:nvSpPr>
        <p:spPr>
          <a:xfrm>
            <a:off x="640080" y="608076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Стандартная упаковка: мешок 25 кг. Доступна фасовка Private Label под торговую сеть заказчика.</a:t>
            </a:r>
            <a:endParaRPr lang="en-US" sz="1050" dirty="0"/>
          </a:p>
        </p:txBody>
      </p:sp>
      <p:sp>
        <p:nvSpPr>
          <p:cNvPr id="42" name="Text 38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43" name="Text 39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ПРЕИМУЩЕСТВА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96112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Daloria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429000" cy="416052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60120" y="2286000"/>
            <a:ext cx="640080" cy="640080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6" name="Image 0" descr="/home/claude/daloria_deck/assets/icons/factory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2450592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108960"/>
            <a:ext cx="2788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Собственная мощность без посредников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960120" y="4023360"/>
            <a:ext cx="27889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2 000 тонн в месяц готовой продукции на складе. Прямые поставки исключают цепочку посредников, снижая риски и обеспечивая прозрачность ценообразования.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89120" y="1965960"/>
            <a:ext cx="3429000" cy="416052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4709160" y="2286000"/>
            <a:ext cx="640080" cy="640080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1" name="Image 1" descr="/home/claude/daloria_deck/assets/icons/badg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2450592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108960"/>
            <a:ext cx="2788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Стабильное качество партия к партии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709160" y="4023360"/>
            <a:ext cx="27889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Модернизированная линия очистки и калибровки гарантирует соответствие спецификации в каждом отгружаемом лоте. Лабораторный контроль по каждой партии.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38160" y="1965960"/>
            <a:ext cx="3429000" cy="416052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5" name="Shape 11"/>
          <p:cNvSpPr/>
          <p:nvPr/>
        </p:nvSpPr>
        <p:spPr>
          <a:xfrm>
            <a:off x="8458200" y="2286000"/>
            <a:ext cx="640080" cy="640080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6" name="Image 2" descr="/home/claude/daloria_deck/assets/icons/leaf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792" y="2450592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58200" y="3108960"/>
            <a:ext cx="2788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Производственная гибкость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8458200" y="4023360"/>
            <a:ext cx="27889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Органическая и неорганическая, цельная и колотая чечевица обрабатываются на одной площадке. Переключение между форматами без потери производительности.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ПРОИЗВОДСТВО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96112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Четыре этапа: полный контроль качества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этап обеспечивает соответствие продукции заявленным спецификациям по калибру, влажности и чистоте.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143000" y="2834640"/>
            <a:ext cx="7818120" cy="0"/>
          </a:xfrm>
          <a:prstGeom prst="line">
            <a:avLst/>
          </a:prstGeom>
          <a:noFill/>
          <a:ln w="25400">
            <a:solidFill>
              <a:srgbClr val="E7DCC9"/>
            </a:solidFill>
            <a:prstDash val="dash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640080" y="2331720"/>
            <a:ext cx="1005840" cy="1005840"/>
          </a:xfrm>
          <a:prstGeom prst="ellipse">
            <a:avLst/>
          </a:prstGeom>
          <a:solidFill>
            <a:srgbClr val="F3E9D8"/>
          </a:solidFill>
          <a:ln w="15875">
            <a:solidFill>
              <a:srgbClr val="B8291B"/>
            </a:solidFill>
            <a:prstDash val="solid"/>
          </a:ln>
        </p:spPr>
        <p:txBody>
          <a:bodyPr/>
          <a:p/>
        </p:txBody>
      </p:sp>
      <p:pic>
        <p:nvPicPr>
          <p:cNvPr id="7" name="Image 0" descr="/home/claude/daloria_deck/assets/icons/inbo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44" y="2615184"/>
            <a:ext cx="438912" cy="438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03911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DCC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40080" y="3447288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Приёмка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080" y="38130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Входной контроль качества и влажности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46120" y="2331720"/>
            <a:ext cx="1005840" cy="1005840"/>
          </a:xfrm>
          <a:prstGeom prst="ellipse">
            <a:avLst/>
          </a:prstGeom>
          <a:solidFill>
            <a:srgbClr val="F3E9D8"/>
          </a:solidFill>
          <a:ln w="15875">
            <a:solidFill>
              <a:srgbClr val="B8291B"/>
            </a:solidFill>
            <a:prstDash val="solid"/>
          </a:ln>
        </p:spPr>
        <p:txBody>
          <a:bodyPr/>
          <a:p/>
        </p:txBody>
      </p:sp>
      <p:pic>
        <p:nvPicPr>
          <p:cNvPr id="12" name="Image 1" descr="/home/claude/daloria_deck/assets/icons/wind_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584" y="261518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297680" y="203911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DCC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246120" y="3447288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Очистка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3246120" y="38130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Удаление сорной и зерновой примеси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5852160" y="2331720"/>
            <a:ext cx="1005840" cy="1005840"/>
          </a:xfrm>
          <a:prstGeom prst="ellipse">
            <a:avLst/>
          </a:prstGeom>
          <a:solidFill>
            <a:srgbClr val="F3E9D8"/>
          </a:solidFill>
          <a:ln w="15875">
            <a:solidFill>
              <a:srgbClr val="B8291B"/>
            </a:solidFill>
            <a:prstDash val="solid"/>
          </a:ln>
        </p:spPr>
        <p:txBody>
          <a:bodyPr/>
          <a:p/>
        </p:txBody>
      </p:sp>
      <p:pic>
        <p:nvPicPr>
          <p:cNvPr id="17" name="Image 2" descr="/home/claude/daloria_deck/assets/icons/ruler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624" y="2615184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903720" y="203911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DCC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5852160" y="3447288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Калибровка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5852160" y="38130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Сортировка по калибру 3 мм / 2,5 мм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8458200" y="2331720"/>
            <a:ext cx="1005840" cy="1005840"/>
          </a:xfrm>
          <a:prstGeom prst="ellipse">
            <a:avLst/>
          </a:prstGeom>
          <a:solidFill>
            <a:srgbClr val="B8291B"/>
          </a:solidFill>
          <a:ln w="15875">
            <a:solidFill>
              <a:srgbClr val="B8291B"/>
            </a:solidFill>
            <a:prstDash val="solid"/>
          </a:ln>
        </p:spPr>
        <p:txBody>
          <a:bodyPr/>
          <a:p/>
        </p:txBody>
      </p:sp>
      <p:pic>
        <p:nvPicPr>
          <p:cNvPr id="22" name="Image 3" descr="/home/claude/daloria_deck/assets/icons/packag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1664" y="2615184"/>
            <a:ext cx="438912" cy="4389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509760" y="203911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DCC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8458200" y="3447288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Упаковка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8458200" y="38130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Мешок 25 кг, хранение до отгрузки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640080" y="470916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27" name="Text 21"/>
          <p:cNvSpPr/>
          <p:nvPr/>
        </p:nvSpPr>
        <p:spPr>
          <a:xfrm>
            <a:off x="960120" y="4709160"/>
            <a:ext cx="102870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i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Модернизированная линия обеспечивает точную калибровку и стабильные параметры продукции на выходе. Готовая продукция хранится на собственном складе до момента отгрузки, без задержек и логистических узких мест.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ЭКСПОРТ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96112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География поставок</a:t>
            </a:r>
            <a:endParaRPr lang="en-US" sz="2800" dirty="0"/>
          </a:p>
        </p:txBody>
      </p:sp>
      <p:pic>
        <p:nvPicPr>
          <p:cNvPr id="4" name="Image 0" descr="/home/claude/daloria_deck/assets/export_map.jpg"/>
          <p:cNvPicPr>
            <a:picLocks noChangeAspect="1"/>
          </p:cNvPicPr>
          <p:nvPr/>
        </p:nvPicPr>
        <p:blipFill rotWithShape="1">
          <a:blip r:embed="rId3"/>
          <a:srcRect t="16975"/>
          <a:stretch/>
        </p:blipFill>
        <p:spPr>
          <a:xfrm>
            <a:off x="457200" y="2362200"/>
            <a:ext cx="7040880" cy="32796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818120" y="173736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НАПРАВЛЕНИЯ ПОСТАВОК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7818120" y="20116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 стран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7818120" y="245059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Азия, Ближний Восток, Европа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7818120" y="2971800"/>
            <a:ext cx="374904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818120" y="3154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СТРАНЫ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7818120" y="3456432"/>
            <a:ext cx="3749040" cy="115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Китай, Турция, Иран, ОАЭ, Индия, Пакистан, Афганистан, Узбекистан, Туркменистан, Таджикистан, Азербайджан, Россия, Польша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7818120" y="4526280"/>
            <a:ext cx="3749040" cy="0"/>
          </a:xfrm>
          <a:prstGeom prst="line">
            <a:avLst/>
          </a:prstGeom>
          <a:noFill/>
          <a:ln w="12700">
            <a:solidFill>
              <a:srgbClr val="E7DCC9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7818120" y="470916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УСЛОВИЯ ПОСТАВКИ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818120" y="5029200"/>
            <a:ext cx="822960" cy="384048"/>
          </a:xfrm>
          <a:prstGeom prst="roundRect">
            <a:avLst>
              <a:gd name="adj" fmla="val 500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818120" y="5029200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EXW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778240" y="5029200"/>
            <a:ext cx="822960" cy="384048"/>
          </a:xfrm>
          <a:prstGeom prst="roundRect">
            <a:avLst>
              <a:gd name="adj" fmla="val 500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778240" y="5029200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FCA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738360" y="5029200"/>
            <a:ext cx="822960" cy="384048"/>
          </a:xfrm>
          <a:prstGeom prst="roundRect">
            <a:avLst>
              <a:gd name="adj" fmla="val 500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738360" y="5029200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FOB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7818120" y="553212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i="1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Условия согласовываются индивидуально в зависимости от направления и объёма партии.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СДЕЛКА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96112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Процесс работы с Daloria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36192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Стандартный цикл сделки прозрачен и предсказуем. На каждом этапе покупатель получает полный пакет документов и подтверждение соответствия спецификации.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14400" y="25877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B829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914400" y="3200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pic>
        <p:nvPicPr>
          <p:cNvPr id="8" name="Image 0" descr="/home/claude/daloria_deck/assets/icons/clipboard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3337560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3931920"/>
            <a:ext cx="1993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Запрос и образец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914400" y="4526280"/>
            <a:ext cx="19933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Направляете спецификацию, предоставляем образец продукции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127248" y="3264408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3401568" y="233172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3675888" y="25877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B829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3675888" y="3200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pic>
        <p:nvPicPr>
          <p:cNvPr id="15" name="Image 1" descr="/home/claude/daloria_deck/assets/icons/handshake_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048" y="3337560"/>
            <a:ext cx="274320" cy="274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675888" y="3931920"/>
            <a:ext cx="1993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Цена и условия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3675888" y="4526280"/>
            <a:ext cx="19933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Согласовываем цену и условия поставки: EXW / FCA / FOB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888736" y="3264408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5"/>
          <p:cNvSpPr/>
          <p:nvPr/>
        </p:nvSpPr>
        <p:spPr>
          <a:xfrm>
            <a:off x="6163056" y="233172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20" name="Text 16"/>
          <p:cNvSpPr/>
          <p:nvPr/>
        </p:nvSpPr>
        <p:spPr>
          <a:xfrm>
            <a:off x="6437376" y="25877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B829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21" name="Shape 17"/>
          <p:cNvSpPr/>
          <p:nvPr/>
        </p:nvSpPr>
        <p:spPr>
          <a:xfrm>
            <a:off x="6437376" y="3200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pic>
        <p:nvPicPr>
          <p:cNvPr id="22" name="Image 2" descr="/home/claude/daloria_deck/assets/icons/filecheck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4536" y="3337560"/>
            <a:ext cx="274320" cy="2743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437376" y="3931920"/>
            <a:ext cx="1993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Контракт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6437376" y="4526280"/>
            <a:ext cx="19933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Заключаем договор с полным документальным сопровождением</a:t>
            </a:r>
            <a:endParaRPr lang="en-US" sz="1000" dirty="0"/>
          </a:p>
        </p:txBody>
      </p:sp>
      <p:sp>
        <p:nvSpPr>
          <p:cNvPr id="25" name="Text 20"/>
          <p:cNvSpPr/>
          <p:nvPr/>
        </p:nvSpPr>
        <p:spPr>
          <a:xfrm>
            <a:off x="8650224" y="3264408"/>
            <a:ext cx="365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6" name="Shape 21"/>
          <p:cNvSpPr/>
          <p:nvPr/>
        </p:nvSpPr>
        <p:spPr>
          <a:xfrm>
            <a:off x="8924544" y="233172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27" name="Text 22"/>
          <p:cNvSpPr/>
          <p:nvPr/>
        </p:nvSpPr>
        <p:spPr>
          <a:xfrm>
            <a:off x="9198864" y="258775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B829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Shape 23"/>
          <p:cNvSpPr/>
          <p:nvPr/>
        </p:nvSpPr>
        <p:spPr>
          <a:xfrm>
            <a:off x="9198864" y="320040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pic>
        <p:nvPicPr>
          <p:cNvPr id="29" name="Image 3" descr="/home/claude/daloria_deck/assets/icons/truck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024" y="3337560"/>
            <a:ext cx="274320" cy="27432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198864" y="3931920"/>
            <a:ext cx="1993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Отгрузка</a:t>
            </a:r>
            <a:endParaRPr lang="en-US" sz="1450" dirty="0"/>
          </a:p>
        </p:txBody>
      </p:sp>
      <p:sp>
        <p:nvSpPr>
          <p:cNvPr id="31" name="Text 25"/>
          <p:cNvSpPr/>
          <p:nvPr/>
        </p:nvSpPr>
        <p:spPr>
          <a:xfrm>
            <a:off x="9198864" y="4526280"/>
            <a:ext cx="19933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Передаём продукцию с лабораторными протоколами и экспортным пакетом</a:t>
            </a:r>
            <a:endParaRPr lang="en-US" sz="1000" dirty="0"/>
          </a:p>
        </p:txBody>
      </p:sp>
      <p:sp>
        <p:nvSpPr>
          <p:cNvPr id="32" name="Text 26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B829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ДОКУМЕНТЫ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896112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Полное документальное сопровождение сделки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60120" y="2286000"/>
            <a:ext cx="621792" cy="621792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6" name="Image 0" descr="/home/claude/daloria_deck/assets/icons/flask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441448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063240"/>
            <a:ext cx="2788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Лабораторные протоколы и сертификаты качества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60120" y="3977640"/>
            <a:ext cx="2788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каждой отгружаемой партии, с подтверждением параметров по калибру, влажности и чистоте.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89120" y="19659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4709160" y="2286000"/>
            <a:ext cx="621792" cy="621792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1" name="Image 1" descr="/home/claude/daloria_deck/assets/icons/stamp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441448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063240"/>
            <a:ext cx="2788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Сертификат происхождения (СТ-1)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709160" y="3977640"/>
            <a:ext cx="2788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стран ЕАЭС и СНГ: обеспечивает преференциальный таможенный режим.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38160" y="19659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5" name="Shape 11"/>
          <p:cNvSpPr/>
          <p:nvPr/>
        </p:nvSpPr>
        <p:spPr>
          <a:xfrm>
            <a:off x="8458200" y="2286000"/>
            <a:ext cx="621792" cy="621792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6" name="Image 2" descr="/home/claude/daloria_deck/assets/icons/filebox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3648" y="2441448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58200" y="3063240"/>
            <a:ext cx="2788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Экспортный пакет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458200" y="3977640"/>
            <a:ext cx="2788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CMR, фитосанитарный сертификат: формируется под требования страны назначения.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4578" y="320040"/>
            <a:ext cx="317382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loria_deck/assets/logo_embl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548640"/>
            <a:ext cx="1325880" cy="15179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2103120"/>
            <a:ext cx="121889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B2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Свяжитесь с нами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1975104" y="28346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 продаж Daloria (ТОО «Turan Agro», Казахстан) готов ответить на запросы по спецификациям, образцам и условиям поставки.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08076" y="374904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1655064" y="3950208"/>
            <a:ext cx="512064" cy="512064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7" name="Image 1" descr="/home/claude/daloria_deck/assets/icons/whatsapp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080" y="4078224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9516" y="4553712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 продаж / WhatsApp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699516" y="4828032"/>
            <a:ext cx="2423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+7 771 772 88 72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3396996" y="374904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1" name="Shape 7"/>
          <p:cNvSpPr/>
          <p:nvPr/>
        </p:nvSpPr>
        <p:spPr>
          <a:xfrm>
            <a:off x="4443984" y="3950208"/>
            <a:ext cx="512064" cy="512064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2" name="Image 2" descr="/home/claude/daloria_deck/assets/icons/phon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078224"/>
            <a:ext cx="256032" cy="2560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88436" y="4553712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Колл-центр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3488436" y="4828032"/>
            <a:ext cx="2423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+7 771 929 29 01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185916" y="374904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16" name="Shape 11"/>
          <p:cNvSpPr/>
          <p:nvPr/>
        </p:nvSpPr>
        <p:spPr>
          <a:xfrm>
            <a:off x="7232904" y="3950208"/>
            <a:ext cx="512064" cy="512064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17" name="Image 3" descr="/home/claude/daloria_deck/assets/icons/mail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0920" y="4078224"/>
            <a:ext cx="256032" cy="2560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277356" y="4553712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6277356" y="4828032"/>
            <a:ext cx="2423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sales@turan-agro.kz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8974836" y="374904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3E9D8"/>
          </a:solidFill>
          <a:ln/>
        </p:spPr>
        <p:txBody>
          <a:bodyPr/>
          <a:p/>
        </p:txBody>
      </p:sp>
      <p:sp>
        <p:nvSpPr>
          <p:cNvPr id="21" name="Shape 15"/>
          <p:cNvSpPr/>
          <p:nvPr/>
        </p:nvSpPr>
        <p:spPr>
          <a:xfrm>
            <a:off x="10021824" y="3950208"/>
            <a:ext cx="512064" cy="512064"/>
          </a:xfrm>
          <a:prstGeom prst="ellipse">
            <a:avLst/>
          </a:prstGeom>
          <a:solidFill>
            <a:srgbClr val="B8291B"/>
          </a:solidFill>
          <a:ln/>
        </p:spPr>
        <p:txBody>
          <a:bodyPr/>
          <a:p/>
        </p:txBody>
      </p:sp>
      <p:pic>
        <p:nvPicPr>
          <p:cNvPr id="22" name="Image 4" descr="/home/claude/daloria_deck/assets/icons/globe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9840" y="4078224"/>
            <a:ext cx="256032" cy="25603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066276" y="4553712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Сайт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9066276" y="4828032"/>
            <a:ext cx="2423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turan-agro.kz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1517904" y="55778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предоставить образец продукции и коммерческое предложение по вашей спецификации. Работаем с B2B-закупщиками, трейдерами и дистрибьюторами.</a:t>
            </a:r>
            <a:endParaRPr lang="en-US" sz="1100" dirty="0"/>
          </a:p>
        </p:txBody>
      </p:sp>
      <p:sp>
        <p:nvSpPr>
          <p:cNvPr id="26" name="Text 19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DALORIA · TURAN AGRO</a:t>
            </a:r>
            <a:endParaRPr lang="en-US" sz="900" dirty="0"/>
          </a:p>
        </p:txBody>
      </p:sp>
      <p:sp>
        <p:nvSpPr>
          <p:cNvPr id="27" name="Text 20"/>
          <p:cNvSpPr/>
          <p:nvPr/>
        </p:nvSpPr>
        <p:spPr>
          <a:xfrm>
            <a:off x="11274552" y="6528816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664</Words>
  <Application>Microsoft Office PowerPoint</Application>
  <PresentationFormat>Широкоэкранный</PresentationFormat>
  <Paragraphs>145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Daloria — Презентация компании. Экспортёр чечевицы, Казахстан</dc:title>
  <dc:subject>ТОО «Turan Agro»: завод по переработке чечевицы, продукция под маркой Daloria.</dc:subject>
  <dc:creator>Turan Agro LLP (Daloria)</dc:creator>
  <cp:lastModifiedBy>Turan Agro LLP</cp:lastModifiedBy>
  <cp:revision>2</cp:revision>
  <dcterms:created xsi:type="dcterms:W3CDTF">2026-07-15T09:51:48Z</dcterms:created>
  <dcterms:modified xsi:type="dcterms:W3CDTF">2026-07-15T10:27:31Z</dcterms:modified>
  <dc:description/>
</cp:coreProperties>
</file>